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B64F96-3A70-48EF-BE71-A71B452493F5}">
          <p14:sldIdLst>
            <p14:sldId id="257"/>
            <p14:sldId id="268"/>
          </p14:sldIdLst>
        </p14:section>
        <p14:section name="1. Graph Thinking" id="{CD39ED92-B5D8-4E2A-839F-C7B7380E0B55}">
          <p14:sldIdLst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2. Querying Graphs" id="{7090E834-29E3-4D73-AA3C-F9A5969AC063}">
          <p14:sldIdLst>
            <p14:sldId id="275"/>
            <p14:sldId id="276"/>
            <p14:sldId id="277"/>
          </p14:sldIdLst>
        </p14:section>
        <p14:section name="3. Exploring Neo4j" id="{D9C33D52-22CB-4712-90BA-A8CC4F64AA92}">
          <p14:sldIdLst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18" d="100"/>
          <a:sy n="118" d="100"/>
        </p:scale>
        <p:origin x="255" y="28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10/3/2025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learn_graphdb/tree/main/neo4j/neo4j_fundamental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28876"/>
            <a:ext cx="6145636" cy="863600"/>
          </a:xfrm>
        </p:spPr>
        <p:txBody>
          <a:bodyPr/>
          <a:lstStyle/>
          <a:p>
            <a:r>
              <a:rPr lang="en-US" dirty="0"/>
              <a:t>Neo4j Fundamentals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76290" y="2362200"/>
            <a:ext cx="5459836" cy="1117600"/>
          </a:xfrm>
        </p:spPr>
        <p:txBody>
          <a:bodyPr anchor="ctr">
            <a:normAutofit lnSpcReduction="10000"/>
          </a:bodyPr>
          <a:lstStyle/>
          <a:p>
            <a:r>
              <a:rPr lang="en-US" sz="4000" dirty="0"/>
              <a:t>Opening &amp; </a:t>
            </a:r>
          </a:p>
          <a:p>
            <a:r>
              <a:rPr lang="en-US" sz="4000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9EC23-F93D-94CA-E966-305D410015F7}"/>
              </a:ext>
            </a:extLst>
          </p:cNvPr>
          <p:cNvSpPr txBox="1"/>
          <p:nvPr/>
        </p:nvSpPr>
        <p:spPr>
          <a:xfrm>
            <a:off x="2299246" y="685800"/>
            <a:ext cx="1329211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3A015-86B0-BABE-4989-8C18961D8E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951412" y="1600200"/>
            <a:ext cx="6825509" cy="3181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B0BD5-59CF-8442-69CE-E39D5D8D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C6457B-6A6F-DA5C-9D78-FE0D258BCB07}"/>
              </a:ext>
            </a:extLst>
          </p:cNvPr>
          <p:cNvSpPr txBox="1"/>
          <p:nvPr/>
        </p:nvSpPr>
        <p:spPr>
          <a:xfrm>
            <a:off x="150812" y="4828990"/>
            <a:ext cx="5867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 Material: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/>
              </a:rPr>
              <a:t>https://github.com/yasenstar/learn_graphdb/tree/main/neo4j/neo4j_fundamentals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41F1C-64F7-53E6-3801-82E419A7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AFA8A45-2A18-4571-8B01-0ED7847F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2.2 Pattern Matching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326FF-2952-CE18-D760-7A052DA8F2A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8A172-6715-64E4-6BD8-3FA6754669D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4CB84-A4F4-DA38-BF6E-066EC85A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724EC-B498-C7F4-5DBD-EA36476508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08012" y="2142181"/>
            <a:ext cx="8610600" cy="4310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815E68-5F61-FB17-8CF7-387BB408E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1409074"/>
            <a:ext cx="2776928" cy="4114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24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E1F35-497A-86B4-748D-EDBD8E5CF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227C17-9A4A-F186-583D-37B68B24A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2.3 Creating Graphs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C662C-3EBF-1E0C-ACB7-5B0101897F89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BB134-9E86-4BC2-3FBF-E801C6B6288C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F5130-9E86-BD75-A2BB-62170D04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C3D83-F142-FBA3-14A6-F4DB0A4EF9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89012" y="2029011"/>
            <a:ext cx="8458200" cy="4642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F5655-6021-448D-C9E1-DF7BC50937F6}"/>
              </a:ext>
            </a:extLst>
          </p:cNvPr>
          <p:cNvSpPr txBox="1"/>
          <p:nvPr/>
        </p:nvSpPr>
        <p:spPr>
          <a:xfrm>
            <a:off x="6399212" y="2659559"/>
            <a:ext cx="4535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vs. MERGE</a:t>
            </a:r>
          </a:p>
        </p:txBody>
      </p:sp>
    </p:spTree>
    <p:extLst>
      <p:ext uri="{BB962C8B-B14F-4D97-AF65-F5344CB8AC3E}">
        <p14:creationId xmlns:p14="http://schemas.microsoft.com/office/powerpoint/2010/main" val="21215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33387-DCE6-20CD-2F02-D263BA1A5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7565AD5-214C-EED1-A80E-28383B47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3. Exploring Neo4j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2C37F-2BE4-9917-191C-4B8B3148F64C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85E90-1BE4-D9DC-D4BF-2B6C1BA80B14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842-76AD-270F-6E36-42CD5371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84DEC-9198-CB62-962A-ACAF2942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60413" y="2245803"/>
            <a:ext cx="9448800" cy="3900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237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DA57B-599F-F735-2A39-EF7D9053027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6F6"/>
              </a:clrFrom>
              <a:clrTo>
                <a:srgbClr val="F5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3606" y="0"/>
            <a:ext cx="1020161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1E1F73-4243-90C0-4180-079AB86DE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212" y="3352800"/>
            <a:ext cx="6258798" cy="2191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658" y="827748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964622-DA46-C882-B222-57AE0F602D69}"/>
              </a:ext>
            </a:extLst>
          </p:cNvPr>
          <p:cNvSpPr txBox="1"/>
          <p:nvPr/>
        </p:nvSpPr>
        <p:spPr>
          <a:xfrm>
            <a:off x="7161212" y="1371600"/>
            <a:ext cx="931665" cy="186204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15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759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3. Exploring Neo4j</a:t>
            </a:r>
            <a:br>
              <a:rPr lang="en-US" dirty="0"/>
            </a:br>
            <a:r>
              <a:rPr lang="en-US" dirty="0"/>
              <a:t>3.1 Get Neo4j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7EDFF-4A46-6EBC-C77A-BDAF4A84A64B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2BCD-774A-91A5-8365-94D2485BB04D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1DDD-A157-F41B-8137-75ED153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C92B60-C50C-AB77-4079-43B90FC52F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55612" y="2308118"/>
            <a:ext cx="10514012" cy="4321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A9489E-C4EE-3A70-BF2D-B5DC64EEA0A3}"/>
              </a:ext>
            </a:extLst>
          </p:cNvPr>
          <p:cNvSpPr txBox="1"/>
          <p:nvPr/>
        </p:nvSpPr>
        <p:spPr>
          <a:xfrm>
            <a:off x="5789612" y="2133600"/>
            <a:ext cx="487680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工欲善其事 必先利其器</a:t>
            </a:r>
            <a:endParaRPr lang="en-US" altLang="zh-CN" dirty="0"/>
          </a:p>
          <a:p>
            <a:r>
              <a:rPr lang="en-US" dirty="0"/>
              <a:t>To do a good job, one must first sharpen one's tools.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F372-8EC1-BF4F-BB55-C0E5B9413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51DABAD-E9FF-9E96-0BE2-7AEF0D3A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3987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a Node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DA262-B87B-DB2D-851F-129E41B82A2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C278-6ABC-C101-5C5D-85CC49E6BD3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17182-DFD9-030F-E34D-1F768F58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88FB6-2229-8270-2D5B-F2C0C1B7B5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065212" y="2132349"/>
            <a:ext cx="10013285" cy="4497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98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B285B-D98D-DB02-9593-8A3B133D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AA28B16-AA82-D4F4-B557-9E069125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more Nodes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B9333-FF78-8DFD-3A19-55EB14B9DA8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84650-5C12-D06A-1D8B-6EE89D4C081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A7E0-454C-E2E0-6A51-551140D8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DF3F9-85D3-C52C-61C2-B0E5E2E9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10409" y="2161361"/>
            <a:ext cx="10993800" cy="4239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8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DAD31-51E0-F13F-3117-959B21246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21C20D-7A4C-3D7F-ADB7-99A9BDEF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Relationships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9924B-18CE-F009-BF50-608516841AC6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64C53-AE4C-652E-BCC0-6B2552DFEA4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536AB-CF78-013E-2B21-6D2E543A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7ABE83-5706-B0A4-5E75-7EC43430B9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55613" y="2138766"/>
            <a:ext cx="10820400" cy="4266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0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6C6A-5513-9852-9224-9E3B8CA0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B40100-0D1F-79BD-67A5-4F422ECE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</a:t>
            </a:r>
            <a:r>
              <a:rPr lang="en-US"/>
              <a:t>Create Properties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F2D37-0620-0A1E-60D9-C577543F21F9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BDF94-09FE-8BFE-9DF2-B7D3232BF09B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7C21F-BC64-AE64-A063-3D7EABAF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09C7C-F593-1A41-82F0-82775299B7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293812" y="2154006"/>
            <a:ext cx="9204796" cy="4475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43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2F07-BAA0-50CB-0608-0A711E49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62D61F-5DDA-34BD-3E18-2AF40708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1.2 Thinking In Graphs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65D6-114B-DFA6-8821-EB1A1116FAC5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C0A24-4E60-1A5C-D732-709E6EEA233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57428-2DD9-C01B-4065-44A661C6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58E0-59B7-B912-6839-B3DA798A41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03212" y="2029813"/>
            <a:ext cx="8153400" cy="426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F14EF-12D0-5455-D544-4CD6ACE64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3571448"/>
            <a:ext cx="4484454" cy="3286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47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82F3E-9C15-5E5C-9C3C-3527DB5A9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437E935-3772-3483-2BD0-AA0DB2F3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1.3 Graphs are Everywhere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44F47-6FBC-EE62-8A06-851F9EE727A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93D96-F76C-AAB2-C9C1-302A768C5FD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F75A8-E631-8D6A-DBAD-5359E5A5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ABD5F-6A1F-60B2-2010-1E61B42208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31812" y="2055984"/>
            <a:ext cx="10742612" cy="458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6DB50D-74F7-B96C-BCEB-D4E56A33F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12" y="4419600"/>
            <a:ext cx="2432736" cy="2286000"/>
          </a:xfrm>
          <a:prstGeom prst="roundRect">
            <a:avLst>
              <a:gd name="adj" fmla="val 47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169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49403-9EEC-80CD-E414-8430A8F2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B7B6870-4E87-B316-68B0-45059B44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2.1 Reading Graphs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AF128-8F7B-CFB8-41F6-F2B0D3895986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2F595-A7A0-B322-0D5F-AE977AED6B7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07D78-78CA-572B-9008-A8083622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7BDA5-D366-178A-E9E8-4D7C4B2C29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55612" y="2132349"/>
            <a:ext cx="9523412" cy="4470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B6585-0BF8-62A9-130C-B7B8AEBB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344" y="3886200"/>
            <a:ext cx="3905359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53F7C6-4C36-3F4D-498D-41DF8FFF8DAF}"/>
              </a:ext>
            </a:extLst>
          </p:cNvPr>
          <p:cNvSpPr txBox="1"/>
          <p:nvPr/>
        </p:nvSpPr>
        <p:spPr>
          <a:xfrm>
            <a:off x="4197790" y="5607197"/>
            <a:ext cx="3725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https://sandbox.neo4j.com/</a:t>
            </a:r>
          </a:p>
        </p:txBody>
      </p:sp>
    </p:spTree>
    <p:extLst>
      <p:ext uri="{BB962C8B-B14F-4D97-AF65-F5344CB8AC3E}">
        <p14:creationId xmlns:p14="http://schemas.microsoft.com/office/powerpoint/2010/main" val="30214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4101</TotalTime>
  <Words>200</Words>
  <Application>Microsoft Office PowerPoint</Application>
  <PresentationFormat>Custom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Tech 16x9</vt:lpstr>
      <vt:lpstr>Neo4j Fundamentals</vt:lpstr>
      <vt:lpstr>3. Exploring Neo4j 3.1 Get Neo4j</vt:lpstr>
      <vt:lpstr>1. Graph Thinking 1.1 What is Neo4j? – Create a Node</vt:lpstr>
      <vt:lpstr>1. Graph Thinking 1.1 What is Neo4j? – Create more Nodes</vt:lpstr>
      <vt:lpstr>1. Graph Thinking 1.1 What is Neo4j? – Create Relationships</vt:lpstr>
      <vt:lpstr>1. Graph Thinking 1.1 What is Neo4j? – Create Properties</vt:lpstr>
      <vt:lpstr>1. Graph Thinking 1.2 Thinking In Graphs</vt:lpstr>
      <vt:lpstr>1. Graph Thinking 1.3 Graphs are Everywhere</vt:lpstr>
      <vt:lpstr>2 Querying Graph 2.1 Reading Graphs</vt:lpstr>
      <vt:lpstr>2 Querying Graph 2.2 Pattern Matching</vt:lpstr>
      <vt:lpstr>2 Querying Graph 2.3 Creating Graphs</vt:lpstr>
      <vt:lpstr>3. Exploring Neo4j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23</cp:revision>
  <dcterms:created xsi:type="dcterms:W3CDTF">2025-09-27T03:02:45Z</dcterms:created>
  <dcterms:modified xsi:type="dcterms:W3CDTF">2025-10-03T13:35:16Z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2025-09-27T03:07:57Z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97b04000-7970-4628-81b4-cb1a71b537cc</vt:lpwstr>
  </property>
  <property fmtid="{D5CDD505-2E9C-101B-9397-08002B2CF9AE}" pid="14" name="MSIP_Label_19540963-e559-4020-8a90-fe8a502c2801_ContentBits">
    <vt:lpwstr>0</vt:lpwstr>
  </property>
  <property fmtid="{D5CDD505-2E9C-101B-9397-08002B2CF9AE}" pid="15" name="MSIP_Label_19540963-e559-4020-8a90-fe8a502c2801_Tag">
    <vt:lpwstr>10, 3, 0, 1</vt:lpwstr>
  </property>
</Properties>
</file>